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4401800" cy="7200900"/>
  <p:notesSz cx="6858000" cy="9144000"/>
  <p:defaultTextStyle>
    <a:defPPr>
      <a:defRPr lang="it-IT"/>
    </a:defPPr>
    <a:lvl1pPr marL="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722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3444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5166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6888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8610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0332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2054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3776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C29"/>
    <a:srgbClr val="FDEE27"/>
    <a:srgbClr val="FAEB1E"/>
    <a:srgbClr val="FEEF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38" autoAdjust="0"/>
    <p:restoredTop sz="94660"/>
  </p:normalViewPr>
  <p:slideViewPr>
    <p:cSldViewPr>
      <p:cViewPr>
        <p:scale>
          <a:sx n="76" d="100"/>
          <a:sy n="76" d="100"/>
        </p:scale>
        <p:origin x="-78" y="-456"/>
      </p:cViewPr>
      <p:guideLst>
        <p:guide orient="horz" pos="2268"/>
        <p:guide pos="4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80138" y="2236949"/>
            <a:ext cx="12241530" cy="154352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60277" y="4080511"/>
            <a:ext cx="10081261" cy="18402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8F9B-88EE-4A1D-B6DB-D836AAA59AC4}" type="datetimeFigureOut">
              <a:rPr lang="it-IT" smtClean="0"/>
              <a:pPr/>
              <a:t>11/01/2024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E512-D9ED-402F-B060-C025D35C86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8F9B-88EE-4A1D-B6DB-D836AAA59AC4}" type="datetimeFigureOut">
              <a:rPr lang="it-IT" smtClean="0"/>
              <a:pPr/>
              <a:t>11/01/2024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E512-D9ED-402F-B060-C025D35C86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6444565" y="303379"/>
            <a:ext cx="5103137" cy="645080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35146" y="303379"/>
            <a:ext cx="15069384" cy="645080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8F9B-88EE-4A1D-B6DB-D836AAA59AC4}" type="datetimeFigureOut">
              <a:rPr lang="it-IT" smtClean="0"/>
              <a:pPr/>
              <a:t>11/01/2024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E512-D9ED-402F-B060-C025D35C86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8F9B-88EE-4A1D-B6DB-D836AAA59AC4}" type="datetimeFigureOut">
              <a:rPr lang="it-IT" smtClean="0"/>
              <a:pPr/>
              <a:t>11/01/2024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E512-D9ED-402F-B060-C025D35C86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37649" y="4627254"/>
            <a:ext cx="12241530" cy="1430179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37649" y="3052054"/>
            <a:ext cx="12241530" cy="1575195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722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344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516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688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861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033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205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377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8F9B-88EE-4A1D-B6DB-D836AAA59AC4}" type="datetimeFigureOut">
              <a:rPr lang="it-IT" smtClean="0"/>
              <a:pPr/>
              <a:t>11/01/2024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E512-D9ED-402F-B060-C025D35C86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35147" y="1763554"/>
            <a:ext cx="10086261" cy="49906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461439" y="1763554"/>
            <a:ext cx="10086261" cy="49906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8F9B-88EE-4A1D-B6DB-D836AAA59AC4}" type="datetimeFigureOut">
              <a:rPr lang="it-IT" smtClean="0"/>
              <a:pPr/>
              <a:t>11/01/2024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E512-D9ED-402F-B060-C025D35C86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0095" y="288371"/>
            <a:ext cx="12961621" cy="1200151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0091" y="1611873"/>
            <a:ext cx="6363296" cy="67175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00" b="1"/>
            </a:lvl3pPr>
            <a:lvl4pPr marL="1851660" indent="0">
              <a:buNone/>
              <a:defRPr sz="2200" b="1"/>
            </a:lvl4pPr>
            <a:lvl5pPr marL="2468880" indent="0">
              <a:buNone/>
              <a:defRPr sz="2200" b="1"/>
            </a:lvl5pPr>
            <a:lvl6pPr marL="3086100" indent="0">
              <a:buNone/>
              <a:defRPr sz="2200" b="1"/>
            </a:lvl6pPr>
            <a:lvl7pPr marL="3703320" indent="0">
              <a:buNone/>
              <a:defRPr sz="2200" b="1"/>
            </a:lvl7pPr>
            <a:lvl8pPr marL="4320540" indent="0">
              <a:buNone/>
              <a:defRPr sz="2200" b="1"/>
            </a:lvl8pPr>
            <a:lvl9pPr marL="4937760" indent="0">
              <a:buNone/>
              <a:defRPr sz="2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20091" y="2283623"/>
            <a:ext cx="6363296" cy="414885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7315918" y="1611873"/>
            <a:ext cx="6365797" cy="67175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00" b="1"/>
            </a:lvl3pPr>
            <a:lvl4pPr marL="1851660" indent="0">
              <a:buNone/>
              <a:defRPr sz="2200" b="1"/>
            </a:lvl4pPr>
            <a:lvl5pPr marL="2468880" indent="0">
              <a:buNone/>
              <a:defRPr sz="2200" b="1"/>
            </a:lvl5pPr>
            <a:lvl6pPr marL="3086100" indent="0">
              <a:buNone/>
              <a:defRPr sz="2200" b="1"/>
            </a:lvl6pPr>
            <a:lvl7pPr marL="3703320" indent="0">
              <a:buNone/>
              <a:defRPr sz="2200" b="1"/>
            </a:lvl7pPr>
            <a:lvl8pPr marL="4320540" indent="0">
              <a:buNone/>
              <a:defRPr sz="2200" b="1"/>
            </a:lvl8pPr>
            <a:lvl9pPr marL="4937760" indent="0">
              <a:buNone/>
              <a:defRPr sz="2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7315918" y="2283623"/>
            <a:ext cx="6365797" cy="414885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8F9B-88EE-4A1D-B6DB-D836AAA59AC4}" type="datetimeFigureOut">
              <a:rPr lang="it-IT" smtClean="0"/>
              <a:pPr/>
              <a:t>11/01/2024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E512-D9ED-402F-B060-C025D35C86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8F9B-88EE-4A1D-B6DB-D836AAA59AC4}" type="datetimeFigureOut">
              <a:rPr lang="it-IT" smtClean="0"/>
              <a:pPr/>
              <a:t>11/01/2024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E512-D9ED-402F-B060-C025D35C86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8F9B-88EE-4A1D-B6DB-D836AAA59AC4}" type="datetimeFigureOut">
              <a:rPr lang="it-IT" smtClean="0"/>
              <a:pPr/>
              <a:t>11/01/2024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E512-D9ED-402F-B060-C025D35C86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0096" y="286707"/>
            <a:ext cx="4738093" cy="122015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30705" y="286708"/>
            <a:ext cx="8051006" cy="6145769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20096" y="1506857"/>
            <a:ext cx="4738093" cy="4925616"/>
          </a:xfrm>
        </p:spPr>
        <p:txBody>
          <a:bodyPr/>
          <a:lstStyle>
            <a:lvl1pPr marL="0" indent="0">
              <a:buNone/>
              <a:defRPr sz="1900"/>
            </a:lvl1pPr>
            <a:lvl2pPr marL="617220" indent="0">
              <a:buNone/>
              <a:defRPr sz="1600"/>
            </a:lvl2pPr>
            <a:lvl3pPr marL="1234440" indent="0">
              <a:buNone/>
              <a:defRPr sz="1400"/>
            </a:lvl3pPr>
            <a:lvl4pPr marL="1851660" indent="0">
              <a:buNone/>
              <a:defRPr sz="1200"/>
            </a:lvl4pPr>
            <a:lvl5pPr marL="2468880" indent="0">
              <a:buNone/>
              <a:defRPr sz="1200"/>
            </a:lvl5pPr>
            <a:lvl6pPr marL="3086100" indent="0">
              <a:buNone/>
              <a:defRPr sz="1200"/>
            </a:lvl6pPr>
            <a:lvl7pPr marL="3703320" indent="0">
              <a:buNone/>
              <a:defRPr sz="1200"/>
            </a:lvl7pPr>
            <a:lvl8pPr marL="4320540" indent="0">
              <a:buNone/>
              <a:defRPr sz="1200"/>
            </a:lvl8pPr>
            <a:lvl9pPr marL="4937760" indent="0">
              <a:buNone/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8F9B-88EE-4A1D-B6DB-D836AAA59AC4}" type="datetimeFigureOut">
              <a:rPr lang="it-IT" smtClean="0"/>
              <a:pPr/>
              <a:t>11/01/2024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E512-D9ED-402F-B060-C025D35C86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22858" y="5040638"/>
            <a:ext cx="8641080" cy="59507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822858" y="643419"/>
            <a:ext cx="8641080" cy="4320540"/>
          </a:xfrm>
        </p:spPr>
        <p:txBody>
          <a:bodyPr/>
          <a:lstStyle>
            <a:lvl1pPr marL="0" indent="0">
              <a:buNone/>
              <a:defRPr sz="4300"/>
            </a:lvl1pPr>
            <a:lvl2pPr marL="617220" indent="0">
              <a:buNone/>
              <a:defRPr sz="3800"/>
            </a:lvl2pPr>
            <a:lvl3pPr marL="1234440" indent="0">
              <a:buNone/>
              <a:defRPr sz="3200"/>
            </a:lvl3pPr>
            <a:lvl4pPr marL="1851660" indent="0">
              <a:buNone/>
              <a:defRPr sz="2700"/>
            </a:lvl4pPr>
            <a:lvl5pPr marL="2468880" indent="0">
              <a:buNone/>
              <a:defRPr sz="2700"/>
            </a:lvl5pPr>
            <a:lvl6pPr marL="3086100" indent="0">
              <a:buNone/>
              <a:defRPr sz="2700"/>
            </a:lvl6pPr>
            <a:lvl7pPr marL="3703320" indent="0">
              <a:buNone/>
              <a:defRPr sz="2700"/>
            </a:lvl7pPr>
            <a:lvl8pPr marL="4320540" indent="0">
              <a:buNone/>
              <a:defRPr sz="2700"/>
            </a:lvl8pPr>
            <a:lvl9pPr marL="4937760" indent="0">
              <a:buNone/>
              <a:defRPr sz="27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822858" y="5635711"/>
            <a:ext cx="8641080" cy="845105"/>
          </a:xfrm>
        </p:spPr>
        <p:txBody>
          <a:bodyPr/>
          <a:lstStyle>
            <a:lvl1pPr marL="0" indent="0">
              <a:buNone/>
              <a:defRPr sz="1900"/>
            </a:lvl1pPr>
            <a:lvl2pPr marL="617220" indent="0">
              <a:buNone/>
              <a:defRPr sz="1600"/>
            </a:lvl2pPr>
            <a:lvl3pPr marL="1234440" indent="0">
              <a:buNone/>
              <a:defRPr sz="1400"/>
            </a:lvl3pPr>
            <a:lvl4pPr marL="1851660" indent="0">
              <a:buNone/>
              <a:defRPr sz="1200"/>
            </a:lvl4pPr>
            <a:lvl5pPr marL="2468880" indent="0">
              <a:buNone/>
              <a:defRPr sz="1200"/>
            </a:lvl5pPr>
            <a:lvl6pPr marL="3086100" indent="0">
              <a:buNone/>
              <a:defRPr sz="1200"/>
            </a:lvl6pPr>
            <a:lvl7pPr marL="3703320" indent="0">
              <a:buNone/>
              <a:defRPr sz="1200"/>
            </a:lvl7pPr>
            <a:lvl8pPr marL="4320540" indent="0">
              <a:buNone/>
              <a:defRPr sz="1200"/>
            </a:lvl8pPr>
            <a:lvl9pPr marL="4937760" indent="0">
              <a:buNone/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8F9B-88EE-4A1D-B6DB-D836AAA59AC4}" type="datetimeFigureOut">
              <a:rPr lang="it-IT" smtClean="0"/>
              <a:pPr/>
              <a:t>11/01/2024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E512-D9ED-402F-B060-C025D35C86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720095" y="288371"/>
            <a:ext cx="12961621" cy="1200151"/>
          </a:xfrm>
          <a:prstGeom prst="rect">
            <a:avLst/>
          </a:prstGeom>
        </p:spPr>
        <p:txBody>
          <a:bodyPr vert="horz" lIns="123444" tIns="61722" rIns="123444" bIns="61722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0095" y="1680216"/>
            <a:ext cx="12961621" cy="4752261"/>
          </a:xfrm>
          <a:prstGeom prst="rect">
            <a:avLst/>
          </a:prstGeom>
        </p:spPr>
        <p:txBody>
          <a:bodyPr vert="horz" lIns="123444" tIns="61722" rIns="123444" bIns="61722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20094" y="6674177"/>
            <a:ext cx="3360421" cy="383381"/>
          </a:xfrm>
          <a:prstGeom prst="rect">
            <a:avLst/>
          </a:prstGeom>
        </p:spPr>
        <p:txBody>
          <a:bodyPr vert="horz" lIns="123444" tIns="61722" rIns="123444" bIns="6172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58F9B-88EE-4A1D-B6DB-D836AAA59AC4}" type="datetimeFigureOut">
              <a:rPr lang="it-IT" smtClean="0"/>
              <a:pPr/>
              <a:t>11/01/2024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920617" y="6674177"/>
            <a:ext cx="4560570" cy="383381"/>
          </a:xfrm>
          <a:prstGeom prst="rect">
            <a:avLst/>
          </a:prstGeom>
        </p:spPr>
        <p:txBody>
          <a:bodyPr vert="horz" lIns="123444" tIns="61722" rIns="123444" bIns="6172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21295" y="6674177"/>
            <a:ext cx="3360421" cy="383381"/>
          </a:xfrm>
          <a:prstGeom prst="rect">
            <a:avLst/>
          </a:prstGeom>
        </p:spPr>
        <p:txBody>
          <a:bodyPr vert="horz" lIns="123444" tIns="61722" rIns="123444" bIns="6172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4E512-D9ED-402F-B060-C025D35C86D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3444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2915" indent="-462915" algn="l" defTabSz="123444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02983" indent="-385763" algn="l" defTabSz="123444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43050" indent="-308610" algn="l" defTabSz="12344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270" indent="-308610" algn="l" defTabSz="123444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77490" indent="-308610" algn="l" defTabSz="123444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4710" indent="-308610" algn="l" defTabSz="12344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11930" indent="-308610" algn="l" defTabSz="12344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29150" indent="-308610" algn="l" defTabSz="12344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46370" indent="-308610" algn="l" defTabSz="12344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5166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8610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0332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3776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marioliberto5@gmail.com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 descr="f3636aaa-e6cd-49b4-9af4-24cb6c586e1c.jpg"/>
          <p:cNvPicPr>
            <a:picLocks noChangeAspect="1"/>
          </p:cNvPicPr>
          <p:nvPr/>
        </p:nvPicPr>
        <p:blipFill>
          <a:blip r:embed="rId2" cstate="print"/>
          <a:srcRect l="11269" r="2002"/>
          <a:stretch>
            <a:fillRect/>
          </a:stretch>
        </p:blipFill>
        <p:spPr>
          <a:xfrm>
            <a:off x="5040660" y="0"/>
            <a:ext cx="9361140" cy="7200000"/>
          </a:xfrm>
          <a:prstGeom prst="rect">
            <a:avLst/>
          </a:prstGeom>
        </p:spPr>
      </p:pic>
      <p:sp>
        <p:nvSpPr>
          <p:cNvPr id="51" name="Rettangolo 50"/>
          <p:cNvSpPr/>
          <p:nvPr/>
        </p:nvSpPr>
        <p:spPr>
          <a:xfrm>
            <a:off x="0" y="0"/>
            <a:ext cx="288000" cy="7200000"/>
          </a:xfrm>
          <a:prstGeom prst="rect">
            <a:avLst/>
          </a:prstGeom>
          <a:solidFill>
            <a:srgbClr val="FAE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Rettangolo 55"/>
          <p:cNvSpPr/>
          <p:nvPr/>
        </p:nvSpPr>
        <p:spPr>
          <a:xfrm>
            <a:off x="396164" y="2317211"/>
            <a:ext cx="180000" cy="252000"/>
          </a:xfrm>
          <a:prstGeom prst="rect">
            <a:avLst/>
          </a:prstGeom>
          <a:solidFill>
            <a:srgbClr val="FAE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57" name="CasellaDiTesto 56"/>
          <p:cNvSpPr txBox="1"/>
          <p:nvPr/>
        </p:nvSpPr>
        <p:spPr>
          <a:xfrm>
            <a:off x="576164" y="2268859"/>
            <a:ext cx="4464496" cy="4931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800" b="1" dirty="0" smtClean="0"/>
              <a:t>SAN MAURO CASTELVERDE (PA)</a:t>
            </a:r>
          </a:p>
          <a:p>
            <a:r>
              <a:rPr lang="it-IT" sz="1400" b="1" dirty="0" smtClean="0"/>
              <a:t>23-24 FEBBRAIO 2024</a:t>
            </a:r>
          </a:p>
          <a:p>
            <a:endParaRPr lang="it-IT" sz="1400" b="1" dirty="0" smtClean="0"/>
          </a:p>
          <a:p>
            <a:r>
              <a:rPr lang="it-IT" sz="1156" b="1" dirty="0" smtClean="0"/>
              <a:t>Durata del corso: due giorni</a:t>
            </a:r>
          </a:p>
          <a:p>
            <a:r>
              <a:rPr lang="it-IT" sz="1156" b="1" dirty="0" smtClean="0"/>
              <a:t>Venerdì 23 - ore 15:30/19:30 - Parte teorica presso Salone Badia (Corso Umberto I)</a:t>
            </a:r>
          </a:p>
          <a:p>
            <a:r>
              <a:rPr lang="it-IT" sz="1156" b="1" dirty="0" smtClean="0"/>
              <a:t>Sabato </a:t>
            </a:r>
            <a:r>
              <a:rPr lang="it-IT" sz="1156" b="1" dirty="0" smtClean="0"/>
              <a:t>24 </a:t>
            </a:r>
            <a:r>
              <a:rPr lang="it-IT" sz="1156" b="1" dirty="0" smtClean="0"/>
              <a:t>- ore 08:30/16:00 - Parte pratica presso Uliveto San Francesco in Contrada Ogliastro SP52 km 7,2</a:t>
            </a:r>
          </a:p>
          <a:p>
            <a:endParaRPr lang="it-IT" sz="1156" b="1" dirty="0" smtClean="0"/>
          </a:p>
          <a:p>
            <a:r>
              <a:rPr lang="it-IT" sz="1156" b="1" dirty="0" smtClean="0"/>
              <a:t>Le lezioni saranno condotte dal Perito Agrario Francesco Bruscato  e dall'Agronomo Mario Liberto.</a:t>
            </a:r>
          </a:p>
          <a:p>
            <a:endParaRPr lang="it-IT" sz="1156" b="1" dirty="0" smtClean="0"/>
          </a:p>
          <a:p>
            <a:r>
              <a:rPr lang="it-IT" sz="1156" b="1" dirty="0" smtClean="0"/>
              <a:t>Quota partecipazione: € 50,00 (comprende assicurazione e un piccolo spuntino).</a:t>
            </a:r>
          </a:p>
          <a:p>
            <a:endParaRPr lang="it-IT" sz="1156" b="1" dirty="0" smtClean="0"/>
          </a:p>
          <a:p>
            <a:r>
              <a:rPr lang="it-IT" sz="1156" b="1" dirty="0" smtClean="0"/>
              <a:t>Ai corsisti sarà omaggiato un libro sulla potatura e forme d'allevamento dell'Ulivo e sarà rilasciato attestato professionale di potatore finalizzato all' iscrizione dell'Albo dei Potatori che consentirà di partecipare al concorso regionale e nazionale di potatura.</a:t>
            </a:r>
          </a:p>
          <a:p>
            <a:endParaRPr lang="it-IT" sz="1200" b="1" dirty="0" smtClean="0"/>
          </a:p>
          <a:p>
            <a:r>
              <a:rPr lang="it-IT" sz="1200" b="1" dirty="0" smtClean="0"/>
              <a:t>Per info:</a:t>
            </a:r>
          </a:p>
          <a:p>
            <a:r>
              <a:rPr lang="it-IT" sz="1200" b="1" dirty="0" smtClean="0"/>
              <a:t>Prof. Mario Liberto +39 392 505 8467 - </a:t>
            </a:r>
            <a:r>
              <a:rPr lang="it-IT" sz="1200" b="1" dirty="0" err="1" smtClean="0"/>
              <a:t>WhatsApp</a:t>
            </a:r>
            <a:r>
              <a:rPr lang="it-IT" sz="1200" b="1" dirty="0" smtClean="0"/>
              <a:t> +39 335 123 5703 </a:t>
            </a:r>
            <a:r>
              <a:rPr lang="it-IT" sz="1200" b="1" dirty="0" smtClean="0">
                <a:hlinkClick r:id="rId3"/>
              </a:rPr>
              <a:t>marioliberto5@gmail.com</a:t>
            </a:r>
            <a:endParaRPr lang="it-IT" sz="1200" b="1" dirty="0" smtClean="0"/>
          </a:p>
          <a:p>
            <a:r>
              <a:rPr lang="it-IT" sz="1200" b="1" dirty="0" smtClean="0"/>
              <a:t>Oppure inviare </a:t>
            </a:r>
            <a:r>
              <a:rPr lang="it-IT" sz="1200" b="1" dirty="0" err="1"/>
              <a:t>W</a:t>
            </a:r>
            <a:r>
              <a:rPr lang="it-IT" sz="1200" b="1" dirty="0" err="1" smtClean="0"/>
              <a:t>hatsApp</a:t>
            </a:r>
            <a:r>
              <a:rPr lang="it-IT" sz="1200" b="1" dirty="0" smtClean="0"/>
              <a:t> all'Associazione Culturale "L' Ulivo Capovolto" al +39 335 1235 703 e sarete ricontattati</a:t>
            </a:r>
          </a:p>
        </p:txBody>
      </p:sp>
      <p:grpSp>
        <p:nvGrpSpPr>
          <p:cNvPr id="18" name="Gruppo 17"/>
          <p:cNvGrpSpPr/>
          <p:nvPr/>
        </p:nvGrpSpPr>
        <p:grpSpPr>
          <a:xfrm>
            <a:off x="682413" y="1172702"/>
            <a:ext cx="3814433" cy="987588"/>
            <a:chOff x="576164" y="1172702"/>
            <a:chExt cx="3814433" cy="987588"/>
          </a:xfrm>
        </p:grpSpPr>
        <p:pic>
          <p:nvPicPr>
            <p:cNvPr id="59" name="Immagine 58" descr="Logo_Anco_istituzionale_2021-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164" y="1353465"/>
              <a:ext cx="2379036" cy="626062"/>
            </a:xfrm>
            <a:prstGeom prst="rect">
              <a:avLst/>
            </a:prstGeom>
          </p:spPr>
        </p:pic>
        <p:pic>
          <p:nvPicPr>
            <p:cNvPr id="60" name="Immagine 59" descr="logo-uliveto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14461" y="1172702"/>
              <a:ext cx="1076136" cy="987588"/>
            </a:xfrm>
            <a:prstGeom prst="rect">
              <a:avLst/>
            </a:prstGeom>
          </p:spPr>
        </p:pic>
      </p:grpSp>
      <p:grpSp>
        <p:nvGrpSpPr>
          <p:cNvPr id="20" name="Gruppo 19"/>
          <p:cNvGrpSpPr/>
          <p:nvPr/>
        </p:nvGrpSpPr>
        <p:grpSpPr>
          <a:xfrm>
            <a:off x="570645" y="216074"/>
            <a:ext cx="4037968" cy="978728"/>
            <a:chOff x="570645" y="216074"/>
            <a:chExt cx="4037968" cy="978728"/>
          </a:xfrm>
        </p:grpSpPr>
        <p:pic>
          <p:nvPicPr>
            <p:cNvPr id="58" name="Immagine 57" descr="20d27912f6db480db4231329b7e2f4f8Zy5dzqgqoy98kGE4-6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96445" y="216074"/>
              <a:ext cx="1512168" cy="978728"/>
            </a:xfrm>
            <a:prstGeom prst="rect">
              <a:avLst/>
            </a:prstGeom>
          </p:spPr>
        </p:pic>
        <p:pic>
          <p:nvPicPr>
            <p:cNvPr id="52" name="Immagin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018" y="297834"/>
              <a:ext cx="1411121" cy="815208"/>
            </a:xfrm>
            <a:prstGeom prst="rect">
              <a:avLst/>
            </a:prstGeom>
          </p:spPr>
        </p:pic>
        <p:pic>
          <p:nvPicPr>
            <p:cNvPr id="61" name="Immagine 60" descr="12246905_1647961002110281_3314663770851404347_n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0645" y="255388"/>
              <a:ext cx="600067" cy="900100"/>
            </a:xfrm>
            <a:prstGeom prst="rect">
              <a:avLst/>
            </a:prstGeom>
          </p:spPr>
        </p:pic>
      </p:grpSp>
      <p:sp>
        <p:nvSpPr>
          <p:cNvPr id="62" name="CasellaDiTesto 61"/>
          <p:cNvSpPr txBox="1"/>
          <p:nvPr/>
        </p:nvSpPr>
        <p:spPr>
          <a:xfrm>
            <a:off x="6002430" y="2016274"/>
            <a:ext cx="7437600" cy="715089"/>
          </a:xfrm>
          <a:prstGeom prst="roundRect">
            <a:avLst/>
          </a:prstGeom>
          <a:solidFill>
            <a:schemeClr val="accent1">
              <a:lumMod val="75000"/>
              <a:alpha val="57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smtClean="0">
                <a:solidFill>
                  <a:schemeClr val="bg1"/>
                </a:solidFill>
                <a:latin typeface="Bodoni MT Black" pitchFamily="18" charset="0"/>
              </a:rPr>
              <a:t>Il corso è organizzato da Sicilia Agricoltura in collaborazione </a:t>
            </a:r>
          </a:p>
          <a:p>
            <a:pPr algn="ctr"/>
            <a:r>
              <a:rPr lang="it-IT" sz="1800" b="1" dirty="0" smtClean="0">
                <a:solidFill>
                  <a:schemeClr val="bg1"/>
                </a:solidFill>
                <a:latin typeface="Bodoni MT Black" pitchFamily="18" charset="0"/>
              </a:rPr>
              <a:t>con l'Associazione Culturale "L' Ulivo Capovolto“.</a:t>
            </a:r>
            <a:endParaRPr lang="it-IT" sz="1200" b="1" dirty="0" smtClean="0">
              <a:solidFill>
                <a:schemeClr val="bg1"/>
              </a:solidFill>
              <a:latin typeface="Bodoni MT Black" pitchFamily="18" charset="0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5310765" y="5784497"/>
            <a:ext cx="882093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smtClean="0">
                <a:solidFill>
                  <a:schemeClr val="bg1"/>
                </a:solidFill>
                <a:latin typeface="Bell MT" pitchFamily="18" charset="0"/>
              </a:rPr>
              <a:t>Durante le lezioni verranno trattati argomenti tecnici come: fisiologia della pianta d’olivo, le tecniche agronomiche, le fasi fisiologiche della pianta, la tecnica di potatura, (allevamento, produzione e riforma) da “terra” e con ausilio di attrezzature telescopiche, nonché le tecniche per la riduzione dei costi di produzione</a:t>
            </a:r>
            <a:r>
              <a:rPr lang="it-IT" sz="1800" dirty="0" smtClean="0">
                <a:solidFill>
                  <a:schemeClr val="bg1"/>
                </a:solidFill>
                <a:latin typeface="Bell MT" pitchFamily="18" charset="0"/>
              </a:rPr>
              <a:t>. </a:t>
            </a:r>
          </a:p>
        </p:txBody>
      </p:sp>
      <p:grpSp>
        <p:nvGrpSpPr>
          <p:cNvPr id="53" name="Gruppo 52"/>
          <p:cNvGrpSpPr/>
          <p:nvPr/>
        </p:nvGrpSpPr>
        <p:grpSpPr>
          <a:xfrm>
            <a:off x="6001813" y="1008162"/>
            <a:ext cx="7438834" cy="1015665"/>
            <a:chOff x="3312443" y="1655911"/>
            <a:chExt cx="5888457" cy="878623"/>
          </a:xfrm>
        </p:grpSpPr>
        <p:sp>
          <p:nvSpPr>
            <p:cNvPr id="54" name="CasellaDiTesto 53"/>
            <p:cNvSpPr txBox="1"/>
            <p:nvPr/>
          </p:nvSpPr>
          <p:spPr>
            <a:xfrm>
              <a:off x="3672482" y="1655913"/>
              <a:ext cx="5528418" cy="8786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900" b="1" dirty="0" smtClean="0">
                  <a:latin typeface="Bodoni MT Black" pitchFamily="18" charset="0"/>
                </a:rPr>
                <a:t>Corso di Potatura dell' Ulivo                                                 a vaso </a:t>
              </a:r>
              <a:r>
                <a:rPr lang="it-IT" sz="2900" b="1" dirty="0" err="1" smtClean="0">
                  <a:latin typeface="Bodoni MT Black" pitchFamily="18" charset="0"/>
                </a:rPr>
                <a:t>policonico</a:t>
              </a:r>
              <a:r>
                <a:rPr lang="it-IT" sz="2900" b="1" dirty="0" smtClean="0">
                  <a:latin typeface="Bodoni MT Black" pitchFamily="18" charset="0"/>
                </a:rPr>
                <a:t> e innesto</a:t>
              </a:r>
            </a:p>
          </p:txBody>
        </p:sp>
        <p:sp>
          <p:nvSpPr>
            <p:cNvPr id="55" name="Rettangolo 54"/>
            <p:cNvSpPr/>
            <p:nvPr/>
          </p:nvSpPr>
          <p:spPr>
            <a:xfrm>
              <a:off x="3312443" y="1655911"/>
              <a:ext cx="360000" cy="878220"/>
            </a:xfrm>
            <a:prstGeom prst="rect">
              <a:avLst/>
            </a:prstGeom>
            <a:solidFill>
              <a:srgbClr val="FAE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90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241</Words>
  <Application>Microsoft Office PowerPoint</Application>
  <PresentationFormat>Personalizzato</PresentationFormat>
  <Paragraphs>20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candino</dc:creator>
  <cp:lastModifiedBy>candino</cp:lastModifiedBy>
  <cp:revision>23</cp:revision>
  <dcterms:created xsi:type="dcterms:W3CDTF">2023-11-28T17:24:24Z</dcterms:created>
  <dcterms:modified xsi:type="dcterms:W3CDTF">2024-01-11T17:47:34Z</dcterms:modified>
</cp:coreProperties>
</file>